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Raleway" pitchFamily="2" charset="77"/>
      <p:regular r:id="rId10"/>
      <p:bold r:id="rId11"/>
      <p:italic r:id="rId12"/>
      <p:boldItalic r:id="rId13"/>
    </p:embeddedFont>
    <p:embeddedFont>
      <p:font typeface="Raleway Bold" pitchFamily="2" charset="77"/>
      <p:regular r:id="rId14"/>
      <p:bold r:id="rId15"/>
    </p:embeddedFont>
    <p:embeddedFont>
      <p:font typeface="Raleway Medium" panose="020F0502020204030204" pitchFamily="34" charset="0"/>
      <p:regular r:id="rId16"/>
      <p:italic r:id="rId17"/>
    </p:embeddedFont>
    <p:embeddedFont>
      <p:font typeface="Raleway Semi-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5" autoAdjust="0"/>
    <p:restoredTop sz="94637" autoAdjust="0"/>
  </p:normalViewPr>
  <p:slideViewPr>
    <p:cSldViewPr>
      <p:cViewPr varScale="1">
        <p:scale>
          <a:sx n="69" d="100"/>
          <a:sy n="69" d="100"/>
        </p:scale>
        <p:origin x="9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11358529" y="3300236"/>
            <a:ext cx="6397444" cy="3686527"/>
          </a:xfrm>
          <a:custGeom>
            <a:avLst/>
            <a:gdLst/>
            <a:ahLst/>
            <a:cxnLst/>
            <a:rect l="l" t="t" r="r" b="b"/>
            <a:pathLst>
              <a:path w="6397444" h="3686527">
                <a:moveTo>
                  <a:pt x="0" y="0"/>
                </a:moveTo>
                <a:lnTo>
                  <a:pt x="6397444" y="0"/>
                </a:lnTo>
                <a:lnTo>
                  <a:pt x="6397444" y="3686528"/>
                </a:lnTo>
                <a:lnTo>
                  <a:pt x="0" y="3686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4" name="TextBox 4"/>
          <p:cNvSpPr txBox="1"/>
          <p:nvPr/>
        </p:nvSpPr>
        <p:spPr>
          <a:xfrm>
            <a:off x="1219200" y="3142433"/>
            <a:ext cx="8380612" cy="345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086"/>
              </a:lnSpc>
            </a:pPr>
            <a:r>
              <a:rPr lang="en-US" sz="14540" b="1" spc="-6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Uni Analytics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569783"/>
            <a:ext cx="9179504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400"/>
              </a:lnSpc>
            </a:pPr>
            <a:r>
              <a:rPr lang="en-US" sz="6000" b="1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Dashboard para Learning Analytics de E-Conteúdos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Andreia Romão e Cátia Santos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4854" y="2430123"/>
            <a:ext cx="6716428" cy="3190303"/>
          </a:xfrm>
          <a:custGeom>
            <a:avLst/>
            <a:gdLst/>
            <a:ahLst/>
            <a:cxnLst/>
            <a:rect l="l" t="t" r="r" b="b"/>
            <a:pathLst>
              <a:path w="6716428" h="3190303">
                <a:moveTo>
                  <a:pt x="0" y="0"/>
                </a:moveTo>
                <a:lnTo>
                  <a:pt x="6716428" y="0"/>
                </a:lnTo>
                <a:lnTo>
                  <a:pt x="6716428" y="3190304"/>
                </a:lnTo>
                <a:lnTo>
                  <a:pt x="0" y="3190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1028700" y="1054408"/>
            <a:ext cx="9538798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Contextualização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7773" y="2246600"/>
            <a:ext cx="8827049" cy="373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2338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Nos últimos anos, o ensino a distância está cada vez mais presente, suportadas por LMS (Learning Management Systems) ou plataformas de gestão aprendizagem — como o Moodle, que ajudam a organizar conteúdos, acompanhar os alunos e comunicar com os professores. </a:t>
            </a:r>
          </a:p>
          <a:p>
            <a:pPr algn="l">
              <a:lnSpc>
                <a:spcPts val="3273"/>
              </a:lnSpc>
              <a:spcBef>
                <a:spcPct val="0"/>
              </a:spcBef>
            </a:pPr>
            <a:endParaRPr lang="en-US" sz="2338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273"/>
              </a:lnSpc>
              <a:spcBef>
                <a:spcPct val="0"/>
              </a:spcBef>
            </a:pPr>
            <a:r>
              <a:rPr lang="en-US" sz="2338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Na Universidade Aberta, onde a avaliação contínua é central, é essencial ter ferramentas que mostrem, de forma clara, como os alunos estão a progredir.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0178" y="7453499"/>
            <a:ext cx="16641104" cy="247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73"/>
              </a:lnSpc>
              <a:spcBef>
                <a:spcPct val="0"/>
              </a:spcBef>
            </a:pPr>
            <a:r>
              <a:rPr lang="en-US" sz="2338" b="1" u="none" strike="noStrik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 este projeto, propusemo-nos a criar um dashboard de Learning Analytics que ajude a perceber melhor o percurso de aprendizagem dos alunos. </a:t>
            </a:r>
          </a:p>
          <a:p>
            <a:pPr marL="0" lvl="0" indent="0" algn="l">
              <a:lnSpc>
                <a:spcPts val="3273"/>
              </a:lnSpc>
              <a:spcBef>
                <a:spcPct val="0"/>
              </a:spcBef>
            </a:pPr>
            <a:endParaRPr lang="en-US" sz="2338" b="1" u="none" strike="noStrike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marL="0" lvl="0" indent="0" algn="l">
              <a:lnSpc>
                <a:spcPts val="3273"/>
              </a:lnSpc>
              <a:spcBef>
                <a:spcPct val="0"/>
              </a:spcBef>
            </a:pPr>
            <a:r>
              <a:rPr lang="en-US" sz="2338" b="1" u="none" strike="noStrik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Mais do que uma ferramenta, quisémos deixar um legado. Uma solução que ajude professores e alunos a tomar decisões com base em dados, promovendo uma aprendizagem mais eficaz e adaptada ao modelo da Universidade Aberta.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76345" y="6137481"/>
            <a:ext cx="533530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Objetivos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6733" y="532856"/>
            <a:ext cx="5111271" cy="9398987"/>
          </a:xfrm>
          <a:custGeom>
            <a:avLst/>
            <a:gdLst/>
            <a:ahLst/>
            <a:cxnLst/>
            <a:rect l="l" t="t" r="r" b="b"/>
            <a:pathLst>
              <a:path w="5111271" h="9398987">
                <a:moveTo>
                  <a:pt x="0" y="0"/>
                </a:moveTo>
                <a:lnTo>
                  <a:pt x="5111271" y="0"/>
                </a:lnTo>
                <a:lnTo>
                  <a:pt x="5111271" y="9398987"/>
                </a:lnTo>
                <a:lnTo>
                  <a:pt x="0" y="9398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689563" y="465247"/>
            <a:ext cx="11777841" cy="117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436"/>
              </a:lnSpc>
            </a:pPr>
            <a:r>
              <a:rPr lang="en-US" sz="9374" b="1" spc="-43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Desenho de Solução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0623" y="1588869"/>
            <a:ext cx="11655721" cy="871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3"/>
              </a:lnSpc>
            </a:pPr>
            <a:endParaRPr dirty="0"/>
          </a:p>
          <a:p>
            <a:pPr marL="412291" lvl="1" indent="-206146" algn="l">
              <a:lnSpc>
                <a:spcPts val="2673"/>
              </a:lnSpc>
              <a:buFont typeface="Arial"/>
              <a:buChar char="•"/>
            </a:pPr>
            <a:r>
              <a:rPr lang="en-US" sz="1909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Datasource</a:t>
            </a:r>
            <a:endParaRPr lang="en-US" sz="1909" b="1" dirty="0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Moodle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4.4) - Plataforma de e-learning,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instalada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localmente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serve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fonte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principal de dados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educacionais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MySQL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Base de dados principal do Moodle, de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onde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extraídas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as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métricas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objetivas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acessos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notas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interações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</a:p>
          <a:p>
            <a:pPr marL="412291" lvl="1" indent="-206146" algn="l">
              <a:lnSpc>
                <a:spcPts val="2673"/>
              </a:lnSpc>
              <a:buFont typeface="Arial"/>
              <a:buChar char="•"/>
            </a:pPr>
            <a:r>
              <a:rPr lang="en-US" sz="1909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Processamento</a:t>
            </a:r>
            <a:r>
              <a:rPr lang="en-US" sz="1909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de Dados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Microserviço Uni Analytics 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Responsável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por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recolher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tratar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dados do Moodle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armazenar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as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métricas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base de dados local.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Microserviço Scheduler -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Automatiza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tarefas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sincronização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dados,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validação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formulários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backups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regulares</a:t>
            </a: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SQLite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Base de dados local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usada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armazenar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dados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complementares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respostas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formulários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perceção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métricas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calculadas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412291" lvl="1" indent="-206146" algn="l">
              <a:lnSpc>
                <a:spcPts val="2673"/>
              </a:lnSpc>
              <a:buFont typeface="Arial"/>
              <a:buChar char="•"/>
            </a:pPr>
            <a:r>
              <a:rPr lang="en-US" sz="1909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Camada</a:t>
            </a: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1909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visualização</a:t>
            </a:r>
            <a:endParaRPr lang="en-US" sz="1909" b="1" dirty="0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Plotly</a:t>
            </a: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Dash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Biblioteca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Python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usada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construir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dashboards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interativos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personalizados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2673"/>
              </a:lnSpc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12291" lvl="1" indent="-206146" algn="l">
              <a:lnSpc>
                <a:spcPts val="2673"/>
              </a:lnSpc>
              <a:buFont typeface="Arial"/>
              <a:buChar char="•"/>
            </a:pPr>
            <a:r>
              <a:rPr lang="en-US" sz="1909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Componentes</a:t>
            </a:r>
            <a:r>
              <a:rPr lang="en-US" sz="1909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</a:t>
            </a:r>
            <a:r>
              <a:rPr lang="en-US" sz="1909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técnicos</a:t>
            </a:r>
            <a:r>
              <a:rPr lang="en-US" sz="1909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Docker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Utilizado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encapsular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todos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componentes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do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sistema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em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containers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independentes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garantindo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portabilidade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replicabilidade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Docker Compose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Ferramenta que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orquestra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todos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serviços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(Moodle, MySQL, SQLite, microserviços),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facilitando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o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arranque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gestão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do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sistema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824583" lvl="2" indent="-274861" algn="l">
              <a:lnSpc>
                <a:spcPts val="2673"/>
              </a:lnSpc>
              <a:buFont typeface="Arial"/>
              <a:buChar char="⚬"/>
            </a:pPr>
            <a:r>
              <a:rPr lang="en-US" sz="1909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3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Linguagem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usada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desenvolver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toda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a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lógica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extração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transformação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análise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9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visualização</a:t>
            </a:r>
            <a:r>
              <a:rPr lang="en-US" sz="1909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dados.</a:t>
            </a:r>
          </a:p>
          <a:p>
            <a:pPr algn="l">
              <a:lnSpc>
                <a:spcPts val="2673"/>
              </a:lnSpc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3"/>
              </a:lnSpc>
              <a:spcBef>
                <a:spcPct val="0"/>
              </a:spcBef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3"/>
              </a:lnSpc>
              <a:spcBef>
                <a:spcPct val="0"/>
              </a:spcBef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790A0-672C-9C15-3A99-781254946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2BA8BD-6461-4B1E-6AA1-B9B70E286FE4}"/>
              </a:ext>
            </a:extLst>
          </p:cNvPr>
          <p:cNvSpPr/>
          <p:nvPr/>
        </p:nvSpPr>
        <p:spPr>
          <a:xfrm>
            <a:off x="12776733" y="532856"/>
            <a:ext cx="5111271" cy="9398987"/>
          </a:xfrm>
          <a:custGeom>
            <a:avLst/>
            <a:gdLst/>
            <a:ahLst/>
            <a:cxnLst/>
            <a:rect l="l" t="t" r="r" b="b"/>
            <a:pathLst>
              <a:path w="5111271" h="9398987">
                <a:moveTo>
                  <a:pt x="0" y="0"/>
                </a:moveTo>
                <a:lnTo>
                  <a:pt x="5111271" y="0"/>
                </a:lnTo>
                <a:lnTo>
                  <a:pt x="5111271" y="9398987"/>
                </a:lnTo>
                <a:lnTo>
                  <a:pt x="0" y="9398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0E9448F-0D34-31A6-EB2A-9031F621BE2C}"/>
              </a:ext>
            </a:extLst>
          </p:cNvPr>
          <p:cNvSpPr txBox="1"/>
          <p:nvPr/>
        </p:nvSpPr>
        <p:spPr>
          <a:xfrm>
            <a:off x="689563" y="465247"/>
            <a:ext cx="11777841" cy="117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436"/>
              </a:lnSpc>
            </a:pPr>
            <a:r>
              <a:rPr lang="en-US" sz="9374" b="1" spc="-43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Desenho de Solução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94FE92F-5554-E9BC-831F-5B3D7E7F309A}"/>
              </a:ext>
            </a:extLst>
          </p:cNvPr>
          <p:cNvSpPr txBox="1"/>
          <p:nvPr/>
        </p:nvSpPr>
        <p:spPr>
          <a:xfrm>
            <a:off x="750623" y="1588869"/>
            <a:ext cx="11655721" cy="135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3"/>
              </a:lnSpc>
            </a:pPr>
            <a:endParaRPr dirty="0"/>
          </a:p>
          <a:p>
            <a:pPr algn="l">
              <a:lnSpc>
                <a:spcPts val="2673"/>
              </a:lnSpc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3"/>
              </a:lnSpc>
              <a:spcBef>
                <a:spcPct val="0"/>
              </a:spcBef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3"/>
              </a:lnSpc>
              <a:spcBef>
                <a:spcPct val="0"/>
              </a:spcBef>
            </a:pPr>
            <a:endParaRPr lang="en-US" sz="1909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8075FFF-96D4-38CA-313E-B76B4CB5B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657672"/>
            <a:ext cx="7772400" cy="58293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92B0A17-7792-B655-7A8D-62BE56E09700}"/>
              </a:ext>
            </a:extLst>
          </p:cNvPr>
          <p:cNvSpPr txBox="1"/>
          <p:nvPr/>
        </p:nvSpPr>
        <p:spPr>
          <a:xfrm>
            <a:off x="228600" y="1866901"/>
            <a:ext cx="12548133" cy="1560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908" dirty="0">
                <a:solidFill>
                  <a:srgbClr val="00694C"/>
                </a:solidFill>
                <a:latin typeface="Raleway"/>
              </a:rPr>
              <a:t>A aplicação inclui </a:t>
            </a:r>
            <a:r>
              <a:rPr lang="pt-PT" sz="1908" b="1" dirty="0">
                <a:solidFill>
                  <a:srgbClr val="00694C"/>
                </a:solidFill>
                <a:latin typeface="Raleway"/>
              </a:rPr>
              <a:t>formulários de perceção </a:t>
            </a:r>
            <a:r>
              <a:rPr lang="pt-PT" sz="1908" dirty="0">
                <a:solidFill>
                  <a:srgbClr val="00694C"/>
                </a:solidFill>
                <a:latin typeface="Raleway"/>
              </a:rPr>
              <a:t>em dois momentos — antes e depois da avaliação — geridos automaticamente com base no calendário da unidade curricular. </a:t>
            </a:r>
          </a:p>
          <a:p>
            <a:endParaRPr lang="pt-PT" sz="1908" dirty="0">
              <a:solidFill>
                <a:srgbClr val="00694C"/>
              </a:solidFill>
              <a:latin typeface="Raleway"/>
            </a:endParaRPr>
          </a:p>
          <a:p>
            <a:r>
              <a:rPr lang="pt-PT" sz="1908" dirty="0">
                <a:solidFill>
                  <a:srgbClr val="00694C"/>
                </a:solidFill>
                <a:latin typeface="Raleway"/>
              </a:rPr>
              <a:t>O </a:t>
            </a:r>
            <a:r>
              <a:rPr lang="pt-PT" sz="1908" b="1" dirty="0" err="1">
                <a:solidFill>
                  <a:srgbClr val="00694C"/>
                </a:solidFill>
                <a:latin typeface="Raleway"/>
              </a:rPr>
              <a:t>Scheduler</a:t>
            </a:r>
            <a:r>
              <a:rPr lang="pt-PT" sz="1908" dirty="0">
                <a:solidFill>
                  <a:srgbClr val="00694C"/>
                </a:solidFill>
                <a:latin typeface="Raleway"/>
              </a:rPr>
              <a:t> ativa os formulários nas datas certas, sem intervenção manual, garantindo recolha de feedback útil e atempado</a:t>
            </a:r>
          </a:p>
        </p:txBody>
      </p:sp>
    </p:spTree>
    <p:extLst>
      <p:ext uri="{BB962C8B-B14F-4D97-AF65-F5344CB8AC3E}">
        <p14:creationId xmlns:p14="http://schemas.microsoft.com/office/powerpoint/2010/main" val="384619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76733" y="532856"/>
            <a:ext cx="5014636" cy="9221287"/>
          </a:xfrm>
          <a:custGeom>
            <a:avLst/>
            <a:gdLst/>
            <a:ahLst/>
            <a:cxnLst/>
            <a:rect l="l" t="t" r="r" b="b"/>
            <a:pathLst>
              <a:path w="5014636" h="9221287">
                <a:moveTo>
                  <a:pt x="0" y="0"/>
                </a:moveTo>
                <a:lnTo>
                  <a:pt x="5014637" y="0"/>
                </a:lnTo>
                <a:lnTo>
                  <a:pt x="5014637" y="9221288"/>
                </a:lnTo>
                <a:lnTo>
                  <a:pt x="0" y="922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689563" y="465247"/>
            <a:ext cx="11777841" cy="117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436"/>
              </a:lnSpc>
            </a:pPr>
            <a:r>
              <a:rPr lang="en-US" sz="9374" b="1" spc="-43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Desenho de Solução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0342" y="2631624"/>
            <a:ext cx="9119675" cy="5333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060" lvl="1" indent="-206030" algn="l">
              <a:lnSpc>
                <a:spcPts val="2671"/>
              </a:lnSpc>
              <a:buFont typeface="Arial"/>
              <a:buChar char="•"/>
            </a:pP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Backups </a:t>
            </a: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automáticos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Da base de dados local SQLite,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geridos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pelo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microserviço Scheduler, com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diretoria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período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retenção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configuráveis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412060" lvl="1" indent="-206030" algn="l">
              <a:lnSpc>
                <a:spcPts val="2671"/>
              </a:lnSpc>
              <a:buFont typeface="Arial"/>
              <a:buChar char="•"/>
            </a:pP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Registo</a:t>
            </a: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de </a:t>
            </a: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eventos</a:t>
            </a: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(Logging)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Sistema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centralizado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que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regista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tarefas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agendadas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erros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interações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com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diferentes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níveis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severidade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configuração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por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ambiente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412060" lvl="1" indent="-206030" algn="l">
              <a:lnSpc>
                <a:spcPts val="2671"/>
              </a:lnSpc>
              <a:buFont typeface="Arial"/>
              <a:buChar char="•"/>
            </a:pP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Desempenho</a:t>
            </a: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e </a:t>
            </a: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eficiência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- Pré-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processamento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local, queries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otimizadas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dashboards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leves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sincronização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assíncrona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sobrecarregar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o Moodle.</a:t>
            </a:r>
          </a:p>
          <a:p>
            <a:pPr marL="412060" lvl="1" indent="-206030" algn="l">
              <a:lnSpc>
                <a:spcPts val="2671"/>
              </a:lnSpc>
              <a:buFont typeface="Arial"/>
              <a:buChar char="•"/>
            </a:pP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Portabilidade</a:t>
            </a: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(Multi-Terminal e </a:t>
            </a:r>
            <a:r>
              <a:rPr lang="en-US" sz="1908" b="1" dirty="0" err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acessibilidade</a:t>
            </a:r>
            <a:r>
              <a:rPr lang="en-US" sz="1908" b="1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) 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Otimizada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navegador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web mas com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compatibilidade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múltiplos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dispositivos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sistemas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operativos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nativo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Dash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Plotly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).</a:t>
            </a:r>
          </a:p>
          <a:p>
            <a:pPr marL="412060" lvl="1" indent="-206030" algn="l">
              <a:lnSpc>
                <a:spcPts val="2671"/>
              </a:lnSpc>
              <a:buFont typeface="Arial"/>
              <a:buChar char="•"/>
            </a:pPr>
            <a:r>
              <a:rPr lang="en-US" sz="1908" b="1" dirty="0" err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Segurança</a:t>
            </a:r>
            <a:r>
              <a:rPr lang="en-US" sz="1908" b="1" dirty="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-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Utilização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variáveis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ambiente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controlo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acessos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por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perfil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e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preparado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futura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integração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com </a:t>
            </a:r>
            <a:r>
              <a:rPr lang="en-US" sz="1908" dirty="0" err="1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autenticação</a:t>
            </a:r>
            <a:r>
              <a:rPr lang="en-US" sz="1908" dirty="0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 da UAb.</a:t>
            </a:r>
          </a:p>
          <a:p>
            <a:pPr algn="l">
              <a:lnSpc>
                <a:spcPts val="2671"/>
              </a:lnSpc>
            </a:pPr>
            <a:endParaRPr lang="en-US" sz="1908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1"/>
              </a:lnSpc>
              <a:spcBef>
                <a:spcPct val="0"/>
              </a:spcBef>
            </a:pPr>
            <a:endParaRPr lang="en-US" sz="1908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l">
              <a:lnSpc>
                <a:spcPts val="2671"/>
              </a:lnSpc>
              <a:spcBef>
                <a:spcPct val="0"/>
              </a:spcBef>
            </a:pPr>
            <a:endParaRPr lang="en-US" sz="1908" dirty="0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80342" y="1798419"/>
            <a:ext cx="8996282" cy="72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275"/>
              </a:lnSpc>
            </a:pPr>
            <a:r>
              <a:rPr lang="en-US" sz="5861" b="1" spc="-269">
                <a:solidFill>
                  <a:srgbClr val="00694C">
                    <a:alpha val="48627"/>
                  </a:srgbClr>
                </a:solidFill>
                <a:latin typeface="Raleway Bold"/>
                <a:ea typeface="Raleway Bold"/>
                <a:cs typeface="Raleway Bold"/>
                <a:sym typeface="Raleway Bold"/>
              </a:rPr>
              <a:t>Requisitos Não funcionais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372" y="8084666"/>
            <a:ext cx="5277926" cy="4404669"/>
          </a:xfrm>
          <a:custGeom>
            <a:avLst/>
            <a:gdLst/>
            <a:ahLst/>
            <a:cxnLst/>
            <a:rect l="l" t="t" r="r" b="b"/>
            <a:pathLst>
              <a:path w="5277926" h="4404669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3" name="Freeform 3"/>
          <p:cNvSpPr/>
          <p:nvPr/>
        </p:nvSpPr>
        <p:spPr>
          <a:xfrm>
            <a:off x="-1302276" y="-2383108"/>
            <a:ext cx="4661953" cy="4748285"/>
          </a:xfrm>
          <a:custGeom>
            <a:avLst/>
            <a:gdLst/>
            <a:ahLst/>
            <a:cxnLst/>
            <a:rect l="l" t="t" r="r" b="b"/>
            <a:pathLst>
              <a:path w="4661953" h="4748285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PT"/>
          </a:p>
        </p:txBody>
      </p:sp>
      <p:sp>
        <p:nvSpPr>
          <p:cNvPr id="4" name="TextBox 4"/>
          <p:cNvSpPr txBox="1"/>
          <p:nvPr/>
        </p:nvSpPr>
        <p:spPr>
          <a:xfrm>
            <a:off x="2063792" y="3834656"/>
            <a:ext cx="14160416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Demonstração da Aplicação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5665" y="276225"/>
            <a:ext cx="13856669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Conclusões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713300" y="2295372"/>
            <a:ext cx="7989406" cy="7401787"/>
            <a:chOff x="0" y="0"/>
            <a:chExt cx="2104206" cy="19494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4206" cy="1949442"/>
            </a:xfrm>
            <a:custGeom>
              <a:avLst/>
              <a:gdLst/>
              <a:ahLst/>
              <a:cxnLst/>
              <a:rect l="l" t="t" r="r" b="b"/>
              <a:pathLst>
                <a:path w="2104206" h="1949442">
                  <a:moveTo>
                    <a:pt x="7752" y="0"/>
                  </a:moveTo>
                  <a:lnTo>
                    <a:pt x="2096453" y="0"/>
                  </a:lnTo>
                  <a:cubicBezTo>
                    <a:pt x="2098510" y="0"/>
                    <a:pt x="2100481" y="817"/>
                    <a:pt x="2101935" y="2271"/>
                  </a:cubicBezTo>
                  <a:cubicBezTo>
                    <a:pt x="2103389" y="3724"/>
                    <a:pt x="2104206" y="5696"/>
                    <a:pt x="2104206" y="7752"/>
                  </a:cubicBezTo>
                  <a:lnTo>
                    <a:pt x="2104206" y="1941689"/>
                  </a:lnTo>
                  <a:cubicBezTo>
                    <a:pt x="2104206" y="1945971"/>
                    <a:pt x="2100735" y="1949442"/>
                    <a:pt x="2096453" y="1949442"/>
                  </a:cubicBezTo>
                  <a:lnTo>
                    <a:pt x="7752" y="1949442"/>
                  </a:lnTo>
                  <a:cubicBezTo>
                    <a:pt x="5696" y="1949442"/>
                    <a:pt x="3724" y="1948625"/>
                    <a:pt x="2271" y="1947171"/>
                  </a:cubicBezTo>
                  <a:cubicBezTo>
                    <a:pt x="817" y="1945717"/>
                    <a:pt x="0" y="1943746"/>
                    <a:pt x="0" y="1941689"/>
                  </a:cubicBezTo>
                  <a:lnTo>
                    <a:pt x="0" y="7752"/>
                  </a:lnTo>
                  <a:cubicBezTo>
                    <a:pt x="0" y="5696"/>
                    <a:pt x="817" y="3724"/>
                    <a:pt x="2271" y="2271"/>
                  </a:cubicBezTo>
                  <a:cubicBezTo>
                    <a:pt x="3724" y="817"/>
                    <a:pt x="5696" y="0"/>
                    <a:pt x="7752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104206" cy="1997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00"/>
                </a:lnSpc>
              </a:pPr>
              <a:endParaRPr/>
            </a:p>
            <a:p>
              <a:pPr algn="just">
                <a:lnSpc>
                  <a:spcPts val="2600"/>
                </a:lnSpc>
                <a:spcBef>
                  <a:spcPct val="0"/>
                </a:spcBef>
              </a:pPr>
              <a:endParaRPr/>
            </a:p>
            <a:p>
              <a:pPr marL="401067" lvl="1" indent="-200534" algn="just">
                <a:lnSpc>
                  <a:spcPts val="2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57" b="1" u="none" strike="noStrike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Alojamento em Servidor Público:</a:t>
              </a:r>
              <a:r>
                <a:rPr lang="en-US" sz="1857" u="none" strike="noStrike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 Implementar a aplicação num servidor acessível externamente, nomeadamente, os servidores da UAb. </a:t>
              </a:r>
            </a:p>
            <a:p>
              <a:pPr marL="401067" lvl="1" indent="-200534" algn="just">
                <a:lnSpc>
                  <a:spcPts val="2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57" b="1" u="none" strike="noStrike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Configuração de Porta e Firewall</a:t>
              </a:r>
              <a:r>
                <a:rPr lang="en-US" sz="1857" u="none" strike="noStrike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: Abrir e redirecionar a porta necessária (normalmente 80 para HTTP ou 443 para HTTPS) no router ou firewall, permitindo o tráfego externo. </a:t>
              </a:r>
            </a:p>
            <a:p>
              <a:pPr marL="401067" lvl="1" indent="-200534" algn="just">
                <a:lnSpc>
                  <a:spcPts val="2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57" b="1" u="none" strike="noStrike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Domínio e Certificado SSL</a:t>
              </a:r>
              <a:r>
                <a:rPr lang="en-US" sz="1857" u="none" strike="noStrike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: Associar um domínio ao IP público do servidor e configurar HTTPS com um certificado SSL válido de forma a garantir a segurança das comunicações. </a:t>
              </a:r>
            </a:p>
            <a:p>
              <a:pPr marL="401067" lvl="1" indent="-200534" algn="just">
                <a:lnSpc>
                  <a:spcPts val="2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57" b="1" u="none" strike="noStrike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Proxy Reverso:</a:t>
              </a:r>
              <a:r>
                <a:rPr lang="en-US" sz="1857" u="none" strike="noStrike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 Adicionalmente configurar um proxy reverso como Apache/Nginx para encaminhar pedidos HTTP/HTTPS para os containers da aplicação, assegurando escalabilidade e gestão centralizada do tráfego. </a:t>
              </a:r>
            </a:p>
            <a:p>
              <a:pPr marL="401067" lvl="1" indent="-200534" algn="just">
                <a:lnSpc>
                  <a:spcPts val="26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857" b="1" u="none" strike="noStrike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Hardening de Segurança:</a:t>
              </a:r>
              <a:r>
                <a:rPr lang="en-US" sz="1857" u="none" strike="noStrike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 Implementar medidas de segurança adicionais como, autenticação forte e centralizada (já mencionada em outra secção) e gestão de sessões seguras utilizando por exemplo limitações de acesso por IP, entre outras. 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13300" y="2409672"/>
            <a:ext cx="7989406" cy="106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6"/>
              </a:lnSpc>
            </a:pPr>
            <a:r>
              <a:rPr lang="en-US" sz="4451" b="1" spc="-20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Considerações para Exposição Pública da Aplicação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4098" y="3708590"/>
            <a:ext cx="8549902" cy="4144000"/>
            <a:chOff x="0" y="0"/>
            <a:chExt cx="11399870" cy="552533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1399870" cy="5525333"/>
              <a:chOff x="0" y="0"/>
              <a:chExt cx="2251826" cy="109142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251826" cy="1091424"/>
              </a:xfrm>
              <a:custGeom>
                <a:avLst/>
                <a:gdLst/>
                <a:ahLst/>
                <a:cxnLst/>
                <a:rect l="l" t="t" r="r" b="b"/>
                <a:pathLst>
                  <a:path w="2251826" h="1091424">
                    <a:moveTo>
                      <a:pt x="7244" y="0"/>
                    </a:moveTo>
                    <a:lnTo>
                      <a:pt x="2244582" y="0"/>
                    </a:lnTo>
                    <a:cubicBezTo>
                      <a:pt x="2246503" y="0"/>
                      <a:pt x="2248346" y="763"/>
                      <a:pt x="2249704" y="2122"/>
                    </a:cubicBezTo>
                    <a:cubicBezTo>
                      <a:pt x="2251063" y="3480"/>
                      <a:pt x="2251826" y="5323"/>
                      <a:pt x="2251826" y="7244"/>
                    </a:cubicBezTo>
                    <a:lnTo>
                      <a:pt x="2251826" y="1084180"/>
                    </a:lnTo>
                    <a:cubicBezTo>
                      <a:pt x="2251826" y="1088181"/>
                      <a:pt x="2248583" y="1091424"/>
                      <a:pt x="2244582" y="1091424"/>
                    </a:cubicBezTo>
                    <a:lnTo>
                      <a:pt x="7244" y="1091424"/>
                    </a:lnTo>
                    <a:cubicBezTo>
                      <a:pt x="3243" y="1091424"/>
                      <a:pt x="0" y="1088181"/>
                      <a:pt x="0" y="1084180"/>
                    </a:cubicBezTo>
                    <a:lnTo>
                      <a:pt x="0" y="7244"/>
                    </a:lnTo>
                    <a:cubicBezTo>
                      <a:pt x="0" y="3243"/>
                      <a:pt x="3243" y="0"/>
                      <a:pt x="7244" y="0"/>
                    </a:cubicBezTo>
                    <a:close/>
                  </a:path>
                </a:pathLst>
              </a:custGeom>
              <a:solidFill>
                <a:srgbClr val="A9DFD0"/>
              </a:solidFill>
            </p:spPr>
            <p:txBody>
              <a:bodyPr/>
              <a:lstStyle/>
              <a:p>
                <a:endParaRPr lang="pt-PT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251826" cy="11295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978780"/>
              <a:ext cx="11399870" cy="4546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65836" lvl="1" indent="-232918" algn="l">
                <a:lnSpc>
                  <a:spcPts val="3020"/>
                </a:lnSpc>
                <a:buFont typeface="Arial"/>
                <a:buChar char="•"/>
              </a:pPr>
              <a:r>
                <a:rPr lang="en-US" sz="2157" b="1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Migração</a:t>
              </a:r>
              <a:r>
                <a:rPr lang="en-US" sz="2157" b="1">
                  <a:solidFill>
                    <a:srgbClr val="00694C"/>
                  </a:solidFill>
                  <a:latin typeface="Raleway Semi-Bold"/>
                  <a:ea typeface="Raleway Semi-Bold"/>
                  <a:cs typeface="Raleway Semi-Bold"/>
                  <a:sym typeface="Raleway Semi-Bold"/>
                </a:rPr>
                <a:t> para a infraestrutura da UAb</a:t>
              </a:r>
            </a:p>
            <a:p>
              <a:pPr marL="931671" lvl="2" indent="-310557" algn="l">
                <a:lnSpc>
                  <a:spcPts val="3020"/>
                </a:lnSpc>
                <a:buFont typeface="Arial"/>
                <a:buChar char="⚬"/>
              </a:pPr>
              <a:r>
                <a:rPr lang="en-US" sz="2157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Configuração de ambiente de produção com segurança, monitorização e políticas institucionais.</a:t>
              </a:r>
            </a:p>
            <a:p>
              <a:pPr marL="931671" lvl="2" indent="-310557" algn="l">
                <a:lnSpc>
                  <a:spcPts val="3020"/>
                </a:lnSpc>
                <a:buFont typeface="Arial"/>
                <a:buChar char="⚬"/>
              </a:pPr>
              <a:r>
                <a:rPr lang="en-US" sz="2157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Adaptação das queries ao modelo de dados institucional</a:t>
              </a:r>
            </a:p>
            <a:p>
              <a:pPr marL="465836" lvl="1" indent="-232918" algn="l">
                <a:lnSpc>
                  <a:spcPts val="3020"/>
                </a:lnSpc>
                <a:buFont typeface="Arial"/>
                <a:buChar char="•"/>
              </a:pPr>
              <a:r>
                <a:rPr lang="en-US" sz="2157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Aumento da </a:t>
              </a:r>
              <a:r>
                <a:rPr lang="en-US" sz="2157" b="1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cobertura de testes</a:t>
              </a:r>
            </a:p>
            <a:p>
              <a:pPr marL="465836" lvl="1" indent="-232918" algn="l">
                <a:lnSpc>
                  <a:spcPts val="3020"/>
                </a:lnSpc>
                <a:buFont typeface="Arial"/>
                <a:buChar char="•"/>
              </a:pPr>
              <a:r>
                <a:rPr lang="en-US" sz="2157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Validação de </a:t>
              </a:r>
              <a:r>
                <a:rPr lang="en-US" sz="2157" b="1">
                  <a:solidFill>
                    <a:srgbClr val="00694C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usabilidade e desempenho</a:t>
              </a:r>
              <a:r>
                <a:rPr lang="en-US" sz="2157">
                  <a:solidFill>
                    <a:srgbClr val="00694C"/>
                  </a:solidFill>
                  <a:latin typeface="Raleway"/>
                  <a:ea typeface="Raleway"/>
                  <a:cs typeface="Raleway"/>
                  <a:sym typeface="Raleway"/>
                </a:rPr>
                <a:t> - Recolha de sugestões e avaliação da utilidade das métricas com o público-alvo.</a:t>
              </a:r>
            </a:p>
            <a:p>
              <a:pPr algn="just">
                <a:lnSpc>
                  <a:spcPts val="3020"/>
                </a:lnSpc>
                <a:spcBef>
                  <a:spcPct val="0"/>
                </a:spcBef>
              </a:pPr>
              <a:endParaRPr lang="en-US" sz="2157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79470" y="133350"/>
              <a:ext cx="6879293" cy="89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546"/>
                </a:lnSpc>
              </a:pPr>
              <a:r>
                <a:rPr lang="en-US" sz="5051" b="1" spc="-232">
                  <a:solidFill>
                    <a:srgbClr val="00694C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Proximos passos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14400" y="0"/>
            <a:ext cx="11049000" cy="10439400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1219200" y="4332686"/>
            <a:ext cx="8144502" cy="17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 dirty="0" err="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Obrigada</a:t>
            </a:r>
            <a:r>
              <a:rPr lang="en-US" sz="14812" b="1" spc="-681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1104900"/>
            <a:ext cx="9179504" cy="38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</a:pPr>
            <a:r>
              <a:rPr lang="en-US" sz="3000" b="1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Andreia Romão e Cátia Santos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757</Words>
  <Application>Microsoft Macintosh PowerPoint</Application>
  <PresentationFormat>Personalizados</PresentationFormat>
  <Paragraphs>60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5" baseType="lpstr">
      <vt:lpstr>Raleway</vt:lpstr>
      <vt:lpstr>Arial</vt:lpstr>
      <vt:lpstr>Raleway Bold</vt:lpstr>
      <vt:lpstr>Calibri</vt:lpstr>
      <vt:lpstr>Raleway Medium</vt:lpstr>
      <vt:lpstr>Raleway Semi-Bold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Cátia Santos</cp:lastModifiedBy>
  <cp:revision>3</cp:revision>
  <dcterms:created xsi:type="dcterms:W3CDTF">2006-08-16T00:00:00Z</dcterms:created>
  <dcterms:modified xsi:type="dcterms:W3CDTF">2025-07-09T19:57:52Z</dcterms:modified>
  <dc:identifier>DAGsOMZAJHk</dc:identifier>
</cp:coreProperties>
</file>